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61" r:id="rId3"/>
    <p:sldId id="259" r:id="rId4"/>
    <p:sldId id="260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1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84C165B-E488-44B8-B8BF-BFAC0F163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7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BBD11-EFA1-40C1-B82B-A55F1C7C7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8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6626-570F-4C45-B79C-B3CFCAD07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7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5823C-3F2C-4BEC-A123-25FC8EBCA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6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6A5F-3728-4D3D-AB6A-0A2FE2CBE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1934F-5084-4CC8-9F30-4F1CD729B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5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EDD22-83B5-418A-9487-100A9B24A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822E3-6154-4D79-88A2-E81903DA8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BD348-AA16-4370-820F-13F6BE7D1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6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FF22-3034-4B3B-8DAC-6592578C0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8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ACB7D-43E6-4581-95F3-315CFDAA3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4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kumimoji="1" lang="ru-RU" alt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F349E2-6D25-4045-A889-47D2E3C0E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476250"/>
            <a:ext cx="7772400" cy="1800225"/>
          </a:xfrm>
        </p:spPr>
        <p:txBody>
          <a:bodyPr/>
          <a:lstStyle/>
          <a:p>
            <a:pPr algn="ctr" eaLnBrk="1" hangingPunct="1"/>
            <a:r>
              <a:rPr lang="ru-RU" altLang="ru-RU" sz="4000" b="1" i="1" smtClean="0"/>
              <a:t>«Рабочие окна приложений операционной системы </a:t>
            </a:r>
            <a:r>
              <a:rPr lang="en-US" altLang="ru-RU" sz="4000" b="1" i="1" smtClean="0"/>
              <a:t>Windows</a:t>
            </a:r>
            <a:r>
              <a:rPr lang="ru-RU" altLang="ru-RU" sz="4000" b="1" i="1" smtClean="0"/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403350" y="620713"/>
            <a:ext cx="72723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chemeClr val="tx2"/>
                </a:solidFill>
              </a:rPr>
              <a:t>Рабочие окна приложений</a:t>
            </a:r>
            <a:br>
              <a:rPr lang="ru-RU" altLang="ru-RU" sz="4000" b="1" i="1">
                <a:solidFill>
                  <a:schemeClr val="tx2"/>
                </a:solidFill>
              </a:rPr>
            </a:br>
            <a:r>
              <a:rPr lang="en-US" altLang="ru-RU" sz="4000" b="1" i="1">
                <a:solidFill>
                  <a:schemeClr val="tx2"/>
                </a:solidFill>
              </a:rPr>
              <a:t>Power Point</a:t>
            </a:r>
            <a:r>
              <a:rPr lang="ru-RU" altLang="ru-RU" sz="4000" b="1" i="1">
                <a:solidFill>
                  <a:schemeClr val="tx2"/>
                </a:solidFill>
              </a:rPr>
              <a:t> </a:t>
            </a:r>
            <a:r>
              <a:rPr lang="ru-RU" altLang="ru-RU" b="1" i="1">
                <a:solidFill>
                  <a:schemeClr val="tx2"/>
                </a:solidFill>
              </a:rPr>
              <a:t>(презентация)</a:t>
            </a:r>
            <a:endParaRPr lang="ru-RU" altLang="ru-RU" sz="4000" b="1" i="1">
              <a:solidFill>
                <a:schemeClr val="tx2"/>
              </a:solidFill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6696075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403350" y="620713"/>
            <a:ext cx="72723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chemeClr val="tx2"/>
                </a:solidFill>
              </a:rPr>
              <a:t>Рабочие окна приложений</a:t>
            </a:r>
            <a:br>
              <a:rPr lang="ru-RU" altLang="ru-RU" sz="4000" b="1" i="1">
                <a:solidFill>
                  <a:schemeClr val="tx2"/>
                </a:solidFill>
              </a:rPr>
            </a:br>
            <a:r>
              <a:rPr lang="en-US" altLang="ru-RU" sz="4000" b="1" i="1">
                <a:solidFill>
                  <a:schemeClr val="tx2"/>
                </a:solidFill>
              </a:rPr>
              <a:t>Excel</a:t>
            </a:r>
            <a:r>
              <a:rPr lang="ru-RU" altLang="ru-RU" sz="4000" b="1" i="1">
                <a:solidFill>
                  <a:schemeClr val="tx2"/>
                </a:solidFill>
              </a:rPr>
              <a:t> </a:t>
            </a:r>
            <a:r>
              <a:rPr lang="ru-RU" altLang="ru-RU" b="1" i="1">
                <a:solidFill>
                  <a:schemeClr val="tx2"/>
                </a:solidFill>
              </a:rPr>
              <a:t>(табличный процессор)</a:t>
            </a:r>
            <a:endParaRPr lang="ru-RU" altLang="ru-RU" sz="4000" b="1" i="1">
              <a:solidFill>
                <a:schemeClr val="tx2"/>
              </a:solidFill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640715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03350" y="620713"/>
            <a:ext cx="72723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chemeClr val="tx2"/>
                </a:solidFill>
              </a:rPr>
              <a:t>Рабочие окна приложений</a:t>
            </a:r>
            <a:br>
              <a:rPr lang="ru-RU" altLang="ru-RU" sz="4000" b="1" i="1">
                <a:solidFill>
                  <a:schemeClr val="tx2"/>
                </a:solidFill>
              </a:rPr>
            </a:br>
            <a:r>
              <a:rPr lang="en-US" altLang="ru-RU" sz="4000" b="1" i="1">
                <a:solidFill>
                  <a:schemeClr val="tx2"/>
                </a:solidFill>
              </a:rPr>
              <a:t>Outlook</a:t>
            </a:r>
            <a:r>
              <a:rPr lang="ru-RU" altLang="ru-RU" sz="4000" b="1" i="1">
                <a:solidFill>
                  <a:schemeClr val="tx2"/>
                </a:solidFill>
              </a:rPr>
              <a:t> </a:t>
            </a:r>
            <a:r>
              <a:rPr lang="ru-RU" altLang="ru-RU" b="1" i="1">
                <a:solidFill>
                  <a:schemeClr val="tx2"/>
                </a:solidFill>
              </a:rPr>
              <a:t>(электронная почта)</a:t>
            </a:r>
            <a:endParaRPr lang="ru-RU" altLang="ru-RU" sz="4000" b="1" i="1">
              <a:solidFill>
                <a:schemeClr val="tx2"/>
              </a:solidFill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9138"/>
            <a:ext cx="65532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4325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258888" y="260350"/>
            <a:ext cx="72723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chemeClr val="tx2"/>
                </a:solidFill>
              </a:rPr>
              <a:t>Рабочие окна приложений</a:t>
            </a:r>
            <a:br>
              <a:rPr lang="ru-RU" altLang="ru-RU" sz="4000" b="1" i="1">
                <a:solidFill>
                  <a:schemeClr val="tx2"/>
                </a:solidFill>
              </a:rPr>
            </a:br>
            <a:r>
              <a:rPr lang="ru-RU" altLang="ru-RU" sz="4000" b="1" i="1">
                <a:solidFill>
                  <a:schemeClr val="tx2"/>
                </a:solidFill>
              </a:rPr>
              <a:t>Калькулятор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71550" y="496888"/>
            <a:ext cx="73945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Arial" charset="0"/>
                <a:cs typeface="Times New Roman" pitchFamily="18" charset="0"/>
              </a:rPr>
              <a:t>Окно - </a:t>
            </a:r>
            <a:r>
              <a:rPr lang="ru-RU" altLang="ru-RU" sz="2800" i="1">
                <a:latin typeface="Arial" charset="0"/>
                <a:cs typeface="Times New Roman" pitchFamily="18" charset="0"/>
              </a:rPr>
              <a:t>прямоугольная область экрана, заключенная в рамку, имеющая заголовок и  кнопки для управления окном</a:t>
            </a:r>
            <a:endParaRPr lang="ru-RU" altLang="ru-RU" sz="2800" i="1">
              <a:latin typeface="Arial" charset="0"/>
            </a:endParaRPr>
          </a:p>
          <a:p>
            <a:endParaRPr lang="ru-RU" altLang="ru-RU" sz="2800" i="1">
              <a:latin typeface="Arial" charset="0"/>
            </a:endParaRP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7129462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7848600" cy="3243262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AutoShape 30"/>
          <p:cNvSpPr>
            <a:spLocks noChangeArrowheads="1"/>
          </p:cNvSpPr>
          <p:nvPr/>
        </p:nvSpPr>
        <p:spPr bwMode="auto">
          <a:xfrm>
            <a:off x="5867400" y="1700213"/>
            <a:ext cx="2808288" cy="563562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  <a:cs typeface="Times New Roman" pitchFamily="18" charset="0"/>
              </a:rPr>
              <a:t>Кнопки управления окном</a:t>
            </a:r>
            <a:endParaRPr lang="ru-RU" altLang="ru-RU" sz="1600" b="1">
              <a:latin typeface="Arial" charset="0"/>
            </a:endParaRPr>
          </a:p>
        </p:txBody>
      </p:sp>
      <p:sp>
        <p:nvSpPr>
          <p:cNvPr id="5124" name="AutoShape 31"/>
          <p:cNvSpPr>
            <a:spLocks noChangeArrowheads="1"/>
          </p:cNvSpPr>
          <p:nvPr/>
        </p:nvSpPr>
        <p:spPr bwMode="auto">
          <a:xfrm>
            <a:off x="3563938" y="1773238"/>
            <a:ext cx="1944687" cy="490537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  <a:cs typeface="Times New Roman" pitchFamily="18" charset="0"/>
              </a:rPr>
              <a:t>Рамка окна</a:t>
            </a:r>
            <a:endParaRPr lang="ru-RU" altLang="ru-RU" sz="1600" b="1">
              <a:latin typeface="Arial" charset="0"/>
            </a:endParaRPr>
          </a:p>
        </p:txBody>
      </p:sp>
      <p:sp>
        <p:nvSpPr>
          <p:cNvPr id="5125" name="AutoShape 29"/>
          <p:cNvSpPr>
            <a:spLocks noChangeArrowheads="1"/>
          </p:cNvSpPr>
          <p:nvPr/>
        </p:nvSpPr>
        <p:spPr bwMode="auto">
          <a:xfrm>
            <a:off x="1187450" y="1700213"/>
            <a:ext cx="2071688" cy="490537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  <a:cs typeface="Times New Roman" pitchFamily="18" charset="0"/>
              </a:rPr>
              <a:t>Заголовок окна</a:t>
            </a:r>
            <a:endParaRPr lang="ru-RU" altLang="ru-RU" sz="1600" b="1">
              <a:latin typeface="Arial" charset="0"/>
            </a:endParaRPr>
          </a:p>
        </p:txBody>
      </p:sp>
      <p:sp>
        <p:nvSpPr>
          <p:cNvPr id="5126" name="Rectangle 36"/>
          <p:cNvSpPr>
            <a:spLocks noChangeArrowheads="1"/>
          </p:cNvSpPr>
          <p:nvPr/>
        </p:nvSpPr>
        <p:spPr bwMode="auto">
          <a:xfrm>
            <a:off x="-1501775" y="2122488"/>
            <a:ext cx="2270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1000">
              <a:latin typeface="Arial" charset="0"/>
              <a:cs typeface="Times New Roman" pitchFamily="18" charset="0"/>
            </a:endParaRPr>
          </a:p>
          <a:p>
            <a:r>
              <a:rPr lang="ru-RU" altLang="ru-RU" sz="1000">
                <a:latin typeface="Arial" charset="0"/>
                <a:cs typeface="Times New Roman" pitchFamily="18" charset="0"/>
              </a:rPr>
              <a:t/>
            </a:r>
            <a:br>
              <a:rPr lang="ru-RU" altLang="ru-RU" sz="1000">
                <a:latin typeface="Arial" charset="0"/>
                <a:cs typeface="Times New Roman" pitchFamily="18" charset="0"/>
              </a:rPr>
            </a:br>
            <a:r>
              <a:rPr lang="ru-RU" altLang="ru-RU" sz="1200">
                <a:latin typeface="Arial" charset="0"/>
                <a:cs typeface="Times New Roman" pitchFamily="18" charset="0"/>
              </a:rPr>
              <a:t> </a:t>
            </a:r>
            <a:endParaRPr lang="ru-RU" altLang="ru-RU" sz="900">
              <a:latin typeface="Arial" charset="0"/>
            </a:endParaRPr>
          </a:p>
          <a:p>
            <a:endParaRPr lang="ru-RU" altLang="ru-RU">
              <a:latin typeface="Arial" charset="0"/>
            </a:endParaRPr>
          </a:p>
        </p:txBody>
      </p:sp>
      <p:sp>
        <p:nvSpPr>
          <p:cNvPr id="5127" name="Line 38"/>
          <p:cNvSpPr>
            <a:spLocks noChangeShapeType="1"/>
          </p:cNvSpPr>
          <p:nvPr/>
        </p:nvSpPr>
        <p:spPr bwMode="auto">
          <a:xfrm>
            <a:off x="2195513" y="2133600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8" name="Line 39"/>
          <p:cNvSpPr>
            <a:spLocks noChangeShapeType="1"/>
          </p:cNvSpPr>
          <p:nvPr/>
        </p:nvSpPr>
        <p:spPr bwMode="auto">
          <a:xfrm>
            <a:off x="4572000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Line 40"/>
          <p:cNvSpPr>
            <a:spLocks noChangeShapeType="1"/>
          </p:cNvSpPr>
          <p:nvPr/>
        </p:nvSpPr>
        <p:spPr bwMode="auto">
          <a:xfrm flipH="1">
            <a:off x="827088" y="2276475"/>
            <a:ext cx="3744912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Line 41"/>
          <p:cNvSpPr>
            <a:spLocks noChangeShapeType="1"/>
          </p:cNvSpPr>
          <p:nvPr/>
        </p:nvSpPr>
        <p:spPr bwMode="auto">
          <a:xfrm>
            <a:off x="4572000" y="2276475"/>
            <a:ext cx="4103688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Line 42"/>
          <p:cNvSpPr>
            <a:spLocks noChangeShapeType="1"/>
          </p:cNvSpPr>
          <p:nvPr/>
        </p:nvSpPr>
        <p:spPr bwMode="auto">
          <a:xfrm flipH="1">
            <a:off x="3851275" y="2276475"/>
            <a:ext cx="719138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>
            <a:off x="6948488" y="2276475"/>
            <a:ext cx="10795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Rectangle 47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793037" cy="576262"/>
          </a:xfrm>
        </p:spPr>
        <p:txBody>
          <a:bodyPr/>
          <a:lstStyle/>
          <a:p>
            <a:pPr eaLnBrk="1" hangingPunct="1"/>
            <a:r>
              <a:rPr lang="ru-RU" altLang="ru-RU" sz="4000" b="1" i="1" smtClean="0"/>
              <a:t>Основные элементы окна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669607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971550" y="765175"/>
            <a:ext cx="2071688" cy="490538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Строка заголовка</a:t>
            </a: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3419475" y="692150"/>
            <a:ext cx="2447925" cy="635000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Панель инструментов</a:t>
            </a:r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6516688" y="908050"/>
            <a:ext cx="2071687" cy="490538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  <a:cs typeface="Times New Roman" pitchFamily="18" charset="0"/>
              </a:rPr>
              <a:t>Поле со списком</a:t>
            </a:r>
            <a:endParaRPr lang="ru-RU" altLang="ru-RU" sz="1600" b="1">
              <a:latin typeface="Arial" charset="0"/>
            </a:endParaRPr>
          </a:p>
        </p:txBody>
      </p:sp>
      <p:sp>
        <p:nvSpPr>
          <p:cNvPr id="6150" name="AutoShape 8"/>
          <p:cNvSpPr>
            <a:spLocks noChangeArrowheads="1"/>
          </p:cNvSpPr>
          <p:nvPr/>
        </p:nvSpPr>
        <p:spPr bwMode="auto">
          <a:xfrm>
            <a:off x="7072313" y="2420938"/>
            <a:ext cx="2071687" cy="490537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Рабочее поле</a:t>
            </a:r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>
            <a:off x="179388" y="3933825"/>
            <a:ext cx="2071687" cy="490538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Строка состояния</a:t>
            </a:r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 flipH="1">
            <a:off x="3635375" y="1412875"/>
            <a:ext cx="3529013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4572000" y="134143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1763713" y="1268413"/>
            <a:ext cx="12954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 flipH="1">
            <a:off x="7524750" y="2924175"/>
            <a:ext cx="14287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>
            <a:off x="1331913" y="4437063"/>
            <a:ext cx="107950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827088" y="333375"/>
            <a:ext cx="77930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 i="1">
                <a:solidFill>
                  <a:schemeClr val="tx2"/>
                </a:solidFill>
              </a:rPr>
              <a:t>   Основные элементы окна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164387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755650" y="260350"/>
            <a:ext cx="77930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 i="1">
                <a:solidFill>
                  <a:schemeClr val="tx2"/>
                </a:solidFill>
              </a:rPr>
              <a:t>Основные элементы окна</a:t>
            </a:r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1331913" y="836613"/>
            <a:ext cx="2071687" cy="490537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Строка состояния</a:t>
            </a:r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>
            <a:off x="3635375" y="836613"/>
            <a:ext cx="2432050" cy="490537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Полосы прокрутки</a:t>
            </a:r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>
            <a:off x="6588125" y="836613"/>
            <a:ext cx="2071688" cy="490537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Рабочее поле</a:t>
            </a:r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124075" y="1341438"/>
            <a:ext cx="360363" cy="5040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4859338" y="1341438"/>
            <a:ext cx="1944687" cy="273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 flipH="1">
            <a:off x="3635375" y="1341438"/>
            <a:ext cx="1223963" cy="4751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 flipH="1">
            <a:off x="5219700" y="1341438"/>
            <a:ext cx="2447925" cy="266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95288" y="404813"/>
            <a:ext cx="83693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chemeClr val="tx2"/>
                </a:solidFill>
              </a:rPr>
              <a:t>Кнопки управления размером окна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33600"/>
            <a:ext cx="6192838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1331913" y="1125538"/>
            <a:ext cx="2071687" cy="490537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Сворачивающая</a:t>
            </a:r>
          </a:p>
        </p:txBody>
      </p:sp>
      <p:sp>
        <p:nvSpPr>
          <p:cNvPr id="8197" name="AutoShape 7"/>
          <p:cNvSpPr>
            <a:spLocks noChangeArrowheads="1"/>
          </p:cNvSpPr>
          <p:nvPr/>
        </p:nvSpPr>
        <p:spPr bwMode="auto">
          <a:xfrm>
            <a:off x="3635375" y="1125538"/>
            <a:ext cx="2216150" cy="490537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Разворачивающая</a:t>
            </a:r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>
            <a:off x="6227763" y="1125538"/>
            <a:ext cx="2071687" cy="490537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Закрывающая</a:t>
            </a:r>
          </a:p>
        </p:txBody>
      </p:sp>
      <p:sp>
        <p:nvSpPr>
          <p:cNvPr id="8199" name="AutoShape 9"/>
          <p:cNvSpPr>
            <a:spLocks noChangeArrowheads="1"/>
          </p:cNvSpPr>
          <p:nvPr/>
        </p:nvSpPr>
        <p:spPr bwMode="auto">
          <a:xfrm>
            <a:off x="179388" y="2565400"/>
            <a:ext cx="2071687" cy="633413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Системный значок</a:t>
            </a:r>
          </a:p>
        </p:txBody>
      </p:sp>
      <p:sp>
        <p:nvSpPr>
          <p:cNvPr id="8200" name="AutoShape 10"/>
          <p:cNvSpPr>
            <a:spLocks noChangeArrowheads="1"/>
          </p:cNvSpPr>
          <p:nvPr/>
        </p:nvSpPr>
        <p:spPr bwMode="auto">
          <a:xfrm>
            <a:off x="107950" y="4292600"/>
            <a:ext cx="2071688" cy="490538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Строка меню</a:t>
            </a:r>
          </a:p>
        </p:txBody>
      </p:sp>
      <p:sp>
        <p:nvSpPr>
          <p:cNvPr id="8201" name="AutoShape 11"/>
          <p:cNvSpPr>
            <a:spLocks noChangeArrowheads="1"/>
          </p:cNvSpPr>
          <p:nvPr/>
        </p:nvSpPr>
        <p:spPr bwMode="auto">
          <a:xfrm>
            <a:off x="179388" y="5373688"/>
            <a:ext cx="2071687" cy="633412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Представление объектов</a:t>
            </a:r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 flipV="1">
            <a:off x="1331913" y="2205038"/>
            <a:ext cx="9366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 flipV="1">
            <a:off x="1116013" y="2349500"/>
            <a:ext cx="1511300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 flipV="1">
            <a:off x="1763713" y="2349500"/>
            <a:ext cx="1295400" cy="302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Line 15"/>
          <p:cNvSpPr>
            <a:spLocks noChangeShapeType="1"/>
          </p:cNvSpPr>
          <p:nvPr/>
        </p:nvSpPr>
        <p:spPr bwMode="auto">
          <a:xfrm>
            <a:off x="7451725" y="1628775"/>
            <a:ext cx="9366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6"/>
          <p:cNvSpPr>
            <a:spLocks noChangeShapeType="1"/>
          </p:cNvSpPr>
          <p:nvPr/>
        </p:nvSpPr>
        <p:spPr bwMode="auto">
          <a:xfrm>
            <a:off x="5076825" y="1628775"/>
            <a:ext cx="31670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7"/>
          <p:cNvSpPr>
            <a:spLocks noChangeShapeType="1"/>
          </p:cNvSpPr>
          <p:nvPr/>
        </p:nvSpPr>
        <p:spPr bwMode="auto">
          <a:xfrm>
            <a:off x="2484438" y="1628775"/>
            <a:ext cx="561657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76250"/>
            <a:ext cx="7793037" cy="768350"/>
          </a:xfrm>
        </p:spPr>
        <p:txBody>
          <a:bodyPr/>
          <a:lstStyle/>
          <a:p>
            <a:pPr algn="ctr" eaLnBrk="1" hangingPunct="1"/>
            <a:r>
              <a:rPr lang="ru-RU" altLang="ru-RU" b="1" i="1" smtClean="0"/>
              <a:t>Сортировка объектов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E7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Существуют два способа упорядочения хранимых объектов: группировка и сортировка.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Группировка осуществляется распределением файлов по папкам, а сортировку можно выполнить с помощью элементов управления окна папки.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В окнах папок возможны пять видов сортировки: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u="sng" smtClean="0"/>
              <a:t>Вид - Упорядочить значки - По имени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u="sng" smtClean="0"/>
              <a:t>Вид - Упорядочить значки - По типу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u="sng" smtClean="0"/>
              <a:t>Вид - Упорядочить значки - По дате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u="sng" smtClean="0"/>
              <a:t>Вид - Упорядочить значки - По размеру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u="sng" smtClean="0"/>
              <a:t>Вид - Упорядочить значки - Автоматически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Сортировку по </a:t>
            </a:r>
            <a:r>
              <a:rPr lang="ru-RU" altLang="ru-RU" sz="1800" b="1" smtClean="0"/>
              <a:t>имени </a:t>
            </a:r>
            <a:r>
              <a:rPr lang="ru-RU" altLang="ru-RU" sz="1800" smtClean="0"/>
              <a:t>применяют в целях ускорения поиска нужного объекта. Сортировка по типу позволяет отдельно сгруппировать тексты, рисунки, звукозаписи и т.п. Сортировку по размеру обычно применяют, чтобы выявить файлы, имеющие наибольшие размеры.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92150"/>
            <a:ext cx="7793038" cy="838200"/>
          </a:xfrm>
        </p:spPr>
        <p:txBody>
          <a:bodyPr/>
          <a:lstStyle/>
          <a:p>
            <a:pPr algn="ctr" eaLnBrk="1" hangingPunct="1"/>
            <a:r>
              <a:rPr lang="ru-RU" altLang="ru-RU" sz="4000" b="1" i="1" smtClean="0"/>
              <a:t>Рабочие окна приложений</a:t>
            </a:r>
            <a:br>
              <a:rPr lang="ru-RU" altLang="ru-RU" sz="4000" b="1" i="1" smtClean="0"/>
            </a:br>
            <a:r>
              <a:rPr lang="en-US" altLang="ru-RU" sz="4000" b="1" i="1" smtClean="0"/>
              <a:t>Power Point</a:t>
            </a:r>
            <a:endParaRPr lang="ru-RU" altLang="ru-RU" sz="4000" b="1" i="1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597693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468313" y="5300663"/>
            <a:ext cx="2071687" cy="633412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Палитра инструментов</a:t>
            </a: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468313" y="4005263"/>
            <a:ext cx="2071687" cy="633412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Палитра цветов</a:t>
            </a:r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468313" y="2781300"/>
            <a:ext cx="2071687" cy="633413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Меню команд</a:t>
            </a: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V="1">
            <a:off x="2555875" y="2708275"/>
            <a:ext cx="5032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 flipV="1">
            <a:off x="2124075" y="2781300"/>
            <a:ext cx="12239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flipV="1">
            <a:off x="1763713" y="3357563"/>
            <a:ext cx="129540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AutoShape 11"/>
          <p:cNvSpPr>
            <a:spLocks noChangeArrowheads="1"/>
          </p:cNvSpPr>
          <p:nvPr/>
        </p:nvSpPr>
        <p:spPr bwMode="auto">
          <a:xfrm>
            <a:off x="5867400" y="1773238"/>
            <a:ext cx="2071688" cy="360362"/>
          </a:xfrm>
          <a:prstGeom prst="roundRect">
            <a:avLst>
              <a:gd name="adj" fmla="val 1319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Arial" charset="0"/>
              </a:rPr>
              <a:t>Рабочее поле</a:t>
            </a:r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H="1">
            <a:off x="4716463" y="2133600"/>
            <a:ext cx="172720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403350" y="620713"/>
            <a:ext cx="72723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chemeClr val="tx2"/>
                </a:solidFill>
              </a:rPr>
              <a:t>Рабочие окна приложений</a:t>
            </a:r>
            <a:br>
              <a:rPr lang="ru-RU" altLang="ru-RU" sz="4000" b="1" i="1">
                <a:solidFill>
                  <a:schemeClr val="tx2"/>
                </a:solidFill>
              </a:rPr>
            </a:br>
            <a:r>
              <a:rPr lang="en-US" altLang="ru-RU" sz="4000" b="1" i="1">
                <a:solidFill>
                  <a:schemeClr val="tx2"/>
                </a:solidFill>
              </a:rPr>
              <a:t>Word</a:t>
            </a:r>
            <a:r>
              <a:rPr lang="ru-RU" altLang="ru-RU" sz="4000" b="1" i="1">
                <a:solidFill>
                  <a:schemeClr val="tx2"/>
                </a:solidFill>
              </a:rPr>
              <a:t> </a:t>
            </a:r>
            <a:r>
              <a:rPr lang="ru-RU" altLang="ru-RU" b="1" i="1">
                <a:solidFill>
                  <a:schemeClr val="tx2"/>
                </a:solidFill>
              </a:rPr>
              <a:t>(текстовый редактор)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7488238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65</TotalTime>
  <Words>210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Палитра</vt:lpstr>
      <vt:lpstr>«Рабочие окна приложений операционной системы Windows»</vt:lpstr>
      <vt:lpstr>Презентация PowerPoint</vt:lpstr>
      <vt:lpstr>Основные элементы окна</vt:lpstr>
      <vt:lpstr>Презентация PowerPoint</vt:lpstr>
      <vt:lpstr>Презентация PowerPoint</vt:lpstr>
      <vt:lpstr>Презентация PowerPoint</vt:lpstr>
      <vt:lpstr>Сортировка объектов</vt:lpstr>
      <vt:lpstr>Рабочие окна приложений Power 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Ирбис</dc:creator>
  <cp:lastModifiedBy>lenovo</cp:lastModifiedBy>
  <cp:revision>11</cp:revision>
  <dcterms:created xsi:type="dcterms:W3CDTF">2011-05-20T15:10:07Z</dcterms:created>
  <dcterms:modified xsi:type="dcterms:W3CDTF">2022-12-20T12:34:20Z</dcterms:modified>
</cp:coreProperties>
</file>